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3" r:id="rId5"/>
    <p:sldId id="260" r:id="rId6"/>
    <p:sldId id="262" r:id="rId7"/>
    <p:sldId id="261" r:id="rId8"/>
    <p:sldId id="259" r:id="rId9"/>
    <p:sldId id="263" r:id="rId10"/>
    <p:sldId id="264" r:id="rId11"/>
    <p:sldId id="265" r:id="rId12"/>
    <p:sldId id="266" r:id="rId13"/>
    <p:sldId id="276" r:id="rId14"/>
    <p:sldId id="278" r:id="rId15"/>
    <p:sldId id="277" r:id="rId16"/>
    <p:sldId id="269" r:id="rId17"/>
    <p:sldId id="270" r:id="rId18"/>
    <p:sldId id="275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25" autoAdjust="0"/>
    <p:restoredTop sz="94660"/>
  </p:normalViewPr>
  <p:slideViewPr>
    <p:cSldViewPr snapToGrid="0">
      <p:cViewPr>
        <p:scale>
          <a:sx n="77" d="100"/>
          <a:sy n="77" d="100"/>
        </p:scale>
        <p:origin x="-180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3540"/>
            <a:ext cx="12192000" cy="2668044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972" y="2772275"/>
            <a:ext cx="10095978" cy="137307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Metodski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pristupi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u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razvoju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samoregulacije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/>
            </a:r>
            <a:br>
              <a:rPr lang="sr-Latn-RS" sz="3400" dirty="0" smtClean="0">
                <a:latin typeface="Arial Black" pitchFamily="34" charset="0"/>
                <a:cs typeface="Aharoni" pitchFamily="2" charset="-79"/>
              </a:rPr>
            </a:b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kod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osoba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sa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intelektualnom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ometeno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šću</a:t>
            </a:r>
            <a:endParaRPr lang="en-US" sz="3400" dirty="0"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Instrumentalna agresija i samoregulacija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Svesno, planirano i organizovano agresivno ponašanje, koje može samo da deluje kao impulsivno i nekontrolisano, osoba sa intelektualnom ometenošću može da koristi kako bi ostvarila određeni cilj (instrumentalna agresija).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Instrumentalnu agresiju odlikuje odsustvo intenzivnih emocija i jasna usmerenost ka ostvarivanju unapred odabranog cilja.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Kod osobe sa intelektualnom ometenošću pozitivni ishodi primene strategije agresivnog ponašanja dovode do učvršćivanja ovog oblika reagovanja. 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Instrumentalna agresija i samoregulacija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>
              <a:buNone/>
            </a:pPr>
            <a:r>
              <a:rPr lang="sr-Latn-RS" dirty="0" smtClean="0"/>
              <a:t>Programi čiji je cilj otklanjanje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smanjivanje</a:t>
            </a:r>
            <a:r>
              <a:rPr lang="en-US" dirty="0" smtClean="0"/>
              <a:t> </a:t>
            </a:r>
            <a:r>
              <a:rPr lang="en-US" dirty="0" err="1" smtClean="0"/>
              <a:t>učestalosti</a:t>
            </a:r>
            <a:r>
              <a:rPr lang="en-US" dirty="0" smtClean="0"/>
              <a:t> </a:t>
            </a:r>
            <a:r>
              <a:rPr lang="en-US" dirty="0" err="1" smtClean="0"/>
              <a:t>ispoljavanja</a:t>
            </a:r>
            <a:r>
              <a:rPr lang="sr-Latn-RS" dirty="0" smtClean="0"/>
              <a:t> insturmentalne agresije</a:t>
            </a:r>
            <a:r>
              <a:rPr lang="en-US" dirty="0" smtClean="0"/>
              <a:t> </a:t>
            </a:r>
            <a:r>
              <a:rPr lang="en-US" dirty="0" err="1" smtClean="0"/>
              <a:t>obuhvata</a:t>
            </a:r>
            <a:r>
              <a:rPr lang="sr-Latn-RS" dirty="0" smtClean="0"/>
              <a:t>ju:</a:t>
            </a:r>
            <a:endParaRPr lang="sr-Latn-RS" dirty="0" smtClean="0"/>
          </a:p>
          <a:p>
            <a:r>
              <a:rPr lang="sr-Latn-RS" dirty="0" smtClean="0"/>
              <a:t>identifikovanje</a:t>
            </a:r>
            <a:r>
              <a:rPr lang="en-US" dirty="0" smtClean="0"/>
              <a:t> </a:t>
            </a:r>
            <a:r>
              <a:rPr lang="en-US" dirty="0" err="1" smtClean="0"/>
              <a:t>uzro</a:t>
            </a:r>
            <a:r>
              <a:rPr lang="sr-Latn-RS" dirty="0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konflikta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err="1" smtClean="0"/>
              <a:t>osudu</a:t>
            </a:r>
            <a:r>
              <a:rPr lang="en-US" dirty="0" smtClean="0"/>
              <a:t> </a:t>
            </a:r>
            <a:r>
              <a:rPr lang="sr-Latn-RS" dirty="0" smtClean="0"/>
              <a:t>socijalno neprihvatljivih oblika</a:t>
            </a:r>
            <a:r>
              <a:rPr lang="en-US" dirty="0" smtClean="0"/>
              <a:t> </a:t>
            </a:r>
            <a:r>
              <a:rPr lang="en-US" dirty="0" err="1" smtClean="0"/>
              <a:t>ponašanja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sr-Latn-RS" dirty="0" smtClean="0"/>
              <a:t>razvijanje </a:t>
            </a:r>
            <a:r>
              <a:rPr lang="sr-Latn-RS" dirty="0" smtClean="0"/>
              <a:t>empatije (kognitivni i emocionalni </a:t>
            </a:r>
            <a:r>
              <a:rPr lang="sr-Latn-RS" dirty="0" smtClean="0"/>
              <a:t>aspekti)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sr-Latn-RS" dirty="0" smtClean="0"/>
              <a:t>utvrđivanje </a:t>
            </a:r>
            <a:r>
              <a:rPr lang="sr-Latn-RS" dirty="0" smtClean="0"/>
              <a:t>i suočavanje sa </a:t>
            </a:r>
            <a:r>
              <a:rPr lang="en-US" dirty="0" err="1" smtClean="0"/>
              <a:t>posledic</a:t>
            </a:r>
            <a:r>
              <a:rPr lang="sr-Latn-RS" dirty="0" smtClean="0"/>
              <a:t>ama</a:t>
            </a:r>
            <a:r>
              <a:rPr lang="en-US" dirty="0" smtClean="0"/>
              <a:t> </a:t>
            </a:r>
            <a:r>
              <a:rPr lang="sr-Latn-RS" dirty="0" smtClean="0"/>
              <a:t>agresivnog ponašanja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err="1" smtClean="0"/>
              <a:t>pružanje</a:t>
            </a:r>
            <a:r>
              <a:rPr lang="en-US" dirty="0" smtClean="0"/>
              <a:t> </a:t>
            </a:r>
            <a:r>
              <a:rPr lang="en-US" dirty="0" err="1" smtClean="0"/>
              <a:t>pozitivnog</a:t>
            </a:r>
            <a:r>
              <a:rPr lang="en-US" dirty="0" smtClean="0"/>
              <a:t> </a:t>
            </a:r>
            <a:r>
              <a:rPr lang="en-US" dirty="0" err="1" smtClean="0"/>
              <a:t>modela</a:t>
            </a:r>
            <a:r>
              <a:rPr lang="en-US" dirty="0" smtClean="0"/>
              <a:t> – </a:t>
            </a:r>
            <a:r>
              <a:rPr lang="en-US" dirty="0" err="1" smtClean="0"/>
              <a:t>strategij</a:t>
            </a:r>
            <a:r>
              <a:rPr lang="sr-Latn-RS" dirty="0" smtClean="0"/>
              <a:t>e:</a:t>
            </a:r>
            <a:r>
              <a:rPr lang="en-US" dirty="0" smtClean="0"/>
              <a:t> </a:t>
            </a:r>
            <a:r>
              <a:rPr lang="en-US" dirty="0" err="1" smtClean="0"/>
              <a:t>prihvatanj</a:t>
            </a:r>
            <a:r>
              <a:rPr lang="sr-Latn-RS" dirty="0" smtClean="0"/>
              <a:t>e</a:t>
            </a:r>
            <a:r>
              <a:rPr lang="en-US" dirty="0" smtClean="0"/>
              <a:t>, </a:t>
            </a:r>
            <a:r>
              <a:rPr lang="en-US" dirty="0" err="1" smtClean="0"/>
              <a:t>usvajanje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primena</a:t>
            </a:r>
            <a:r>
              <a:rPr lang="en-US" dirty="0" smtClean="0"/>
              <a:t> </a:t>
            </a:r>
            <a:r>
              <a:rPr lang="en-US" dirty="0" err="1" smtClean="0"/>
              <a:t>strategij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samoregulacije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sr-Latn-RS" dirty="0" smtClean="0"/>
              <a:t>primena </a:t>
            </a:r>
            <a:r>
              <a:rPr lang="en-US" dirty="0" err="1" smtClean="0"/>
              <a:t>proces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praćenja</a:t>
            </a:r>
            <a:r>
              <a:rPr lang="en-US" dirty="0" smtClean="0"/>
              <a:t> 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evaluacije</a:t>
            </a:r>
            <a:r>
              <a:rPr lang="sr-Latn-R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Samoregulacija emocija i agresija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Regulacija emocija kao način preveniranja ispoljavanja eksternalizovanih poremećaja u ponašanju.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Utvrđeno je da su individualnim i grupnim tretmanom zasnovanim na praćenju emocionalnog stanja, analizi video sadržaja, igri uloga i primeni tehnika relaksacije dobijeni pozitivni rezultati u smanjivanju učestalosti agresivnog odgovora kod osoba sa intelektualnom ometenošću.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Regulisanje doživljaja stresa: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fontScale="92500"/>
          </a:bodyPr>
          <a:lstStyle/>
          <a:p>
            <a:pPr algn="just"/>
            <a:r>
              <a:rPr lang="sr-Latn-RS" dirty="0" smtClean="0"/>
              <a:t>Osoba sa intelektualnom ometenošću </a:t>
            </a:r>
            <a:r>
              <a:rPr lang="sr-Latn-RS" dirty="0" smtClean="0"/>
              <a:t>treba da postane svesna misli i osećanja koje dovode do povećanog stresa. 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Prikupljanje </a:t>
            </a:r>
            <a:r>
              <a:rPr lang="sr-Latn-RS" dirty="0" smtClean="0"/>
              <a:t>informacija o situacijama u kojima se kod osobe </a:t>
            </a:r>
            <a:r>
              <a:rPr lang="sr-Latn-RS" dirty="0" smtClean="0"/>
              <a:t>sa intelektualnom ometenošću javlja </a:t>
            </a:r>
            <a:r>
              <a:rPr lang="sr-Latn-RS" dirty="0" smtClean="0"/>
              <a:t>intenzivan doživljaj stresa </a:t>
            </a:r>
            <a:r>
              <a:rPr lang="sr-Latn-RS" dirty="0" smtClean="0"/>
              <a:t>odnosno dolazi do </a:t>
            </a:r>
            <a:r>
              <a:rPr lang="sr-Latn-RS" dirty="0" smtClean="0"/>
              <a:t>ispoljavanja agresivnog ponašanja (samopraćenje - dnevnik).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Identifikovanje i</a:t>
            </a:r>
            <a:r>
              <a:rPr lang="sr-Latn-RS" dirty="0" smtClean="0"/>
              <a:t> </a:t>
            </a:r>
            <a:r>
              <a:rPr lang="sr-Latn-RS" dirty="0" smtClean="0"/>
              <a:t>tumačenje</a:t>
            </a:r>
            <a:r>
              <a:rPr lang="en-US" dirty="0" smtClean="0"/>
              <a:t> </a:t>
            </a:r>
            <a:r>
              <a:rPr lang="en-US" dirty="0" err="1" smtClean="0"/>
              <a:t>sredinskih</a:t>
            </a:r>
            <a:r>
              <a:rPr lang="en-US" dirty="0" smtClean="0"/>
              <a:t> </a:t>
            </a:r>
            <a:r>
              <a:rPr lang="en-US" dirty="0" err="1" smtClean="0"/>
              <a:t>uticaja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kognitivnom</a:t>
            </a:r>
            <a:r>
              <a:rPr lang="sr-Latn-RS" dirty="0" smtClean="0"/>
              <a:t>, </a:t>
            </a:r>
            <a:r>
              <a:rPr lang="en-US" dirty="0" err="1" smtClean="0"/>
              <a:t>emocionalnom</a:t>
            </a:r>
            <a:r>
              <a:rPr lang="en-US" dirty="0" smtClean="0"/>
              <a:t> </a:t>
            </a:r>
            <a:r>
              <a:rPr lang="sr-Latn-RS" dirty="0" smtClean="0"/>
              <a:t>i </a:t>
            </a:r>
            <a:r>
              <a:rPr lang="en-US" dirty="0" err="1" smtClean="0"/>
              <a:t>bihejvioralni</a:t>
            </a:r>
            <a:r>
              <a:rPr lang="sr-Latn-RS" dirty="0" smtClean="0"/>
              <a:t>m </a:t>
            </a:r>
            <a:r>
              <a:rPr lang="en-US" dirty="0" err="1" smtClean="0"/>
              <a:t>nivou</a:t>
            </a:r>
            <a:r>
              <a:rPr lang="en-US" dirty="0" smtClean="0"/>
              <a:t>.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Osmišljavanje i usvajanje protektivnih strategija – izbegavanja ili </a:t>
            </a:r>
            <a:r>
              <a:rPr lang="sr-Latn-RS" dirty="0" smtClean="0"/>
              <a:t>suočavanja.  </a:t>
            </a:r>
            <a:endParaRPr lang="sr-Latn-R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Ublažavanje </a:t>
            </a:r>
            <a:r>
              <a:rPr lang="sr-Latn-RS" dirty="0" smtClean="0"/>
              <a:t>t</a:t>
            </a:r>
            <a:r>
              <a:rPr lang="en-US" dirty="0" smtClean="0"/>
              <a:t>e</a:t>
            </a:r>
            <a:r>
              <a:rPr lang="sr-Latn-RS" dirty="0" smtClean="0"/>
              <a:t>škoća </a:t>
            </a:r>
            <a:r>
              <a:rPr lang="sr-Latn-RS" dirty="0" smtClean="0"/>
              <a:t>u uspostavljanju socijalnih odnosa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Identifikovanje reformulisanje i usvajanje strategija inhibiranja automatizovanih preterano generalizovanih katastrofičnih mentalnih slika i misli (unutrašnji govor</a:t>
            </a:r>
            <a:r>
              <a:rPr lang="sr-Latn-RS" dirty="0" smtClean="0"/>
              <a:t>)</a:t>
            </a:r>
            <a:r>
              <a:rPr lang="en-US" dirty="0" smtClean="0"/>
              <a:t>;</a:t>
            </a:r>
            <a:endParaRPr lang="sr-Latn-RS" dirty="0" smtClean="0"/>
          </a:p>
          <a:p>
            <a:pPr algn="just"/>
            <a:r>
              <a:rPr lang="sr-Latn-RS" dirty="0" smtClean="0"/>
              <a:t>Razgrađivanje sistema uverenja koji dovodi do automatizacije odnosno lakšeg i bržeg pozivanja informacija </a:t>
            </a:r>
            <a:r>
              <a:rPr lang="sr-Latn-RS" dirty="0" smtClean="0"/>
              <a:t>o </a:t>
            </a:r>
            <a:r>
              <a:rPr lang="sr-Latn-RS" dirty="0" smtClean="0"/>
              <a:t>negativnim emocijama, greškama i konačnom </a:t>
            </a:r>
            <a:r>
              <a:rPr lang="sr-Latn-RS" dirty="0" smtClean="0"/>
              <a:t>neuspehu</a:t>
            </a:r>
            <a:r>
              <a:rPr lang="en-US" dirty="0" smtClean="0"/>
              <a:t>;</a:t>
            </a:r>
            <a:r>
              <a:rPr lang="sr-Latn-RS" dirty="0" smtClean="0"/>
              <a:t> </a:t>
            </a:r>
            <a:endParaRPr lang="sr-Latn-RS" dirty="0" smtClean="0"/>
          </a:p>
          <a:p>
            <a:pPr algn="just"/>
            <a:r>
              <a:rPr lang="sr-Latn-RS" dirty="0" smtClean="0"/>
              <a:t>Davanje odgovarajućih samoinstrukcija </a:t>
            </a:r>
            <a:r>
              <a:rPr lang="sr-Latn-RS" dirty="0" smtClean="0"/>
              <a:t>(</a:t>
            </a:r>
            <a:r>
              <a:rPr lang="sr-Latn-RS" i="1" dirty="0" smtClean="0"/>
              <a:t>npr. umanjivanje </a:t>
            </a:r>
            <a:r>
              <a:rPr lang="sr-Latn-RS" i="1" dirty="0" smtClean="0"/>
              <a:t>važnosti događaja</a:t>
            </a:r>
            <a:r>
              <a:rPr lang="sr-Latn-RS" dirty="0" smtClean="0"/>
              <a:t>)</a:t>
            </a:r>
            <a:r>
              <a:rPr lang="en-US" dirty="0" smtClean="0"/>
              <a:t>;</a:t>
            </a:r>
            <a:r>
              <a:rPr lang="sr-Latn-RS" dirty="0" smtClean="0"/>
              <a:t> </a:t>
            </a:r>
            <a:endParaRPr lang="sr-Latn-RS" dirty="0" smtClean="0"/>
          </a:p>
          <a:p>
            <a:r>
              <a:rPr lang="sr-Latn-RS" dirty="0" smtClean="0"/>
              <a:t>Rešavanje problema primenom strategija asertivne komunikacije</a:t>
            </a:r>
          </a:p>
          <a:p>
            <a:r>
              <a:rPr lang="sr-Latn-RS" dirty="0" smtClean="0"/>
              <a:t>Samonagrađivanje</a:t>
            </a:r>
            <a:r>
              <a:rPr lang="en-US" dirty="0" smtClean="0"/>
              <a:t>;</a:t>
            </a:r>
            <a:endParaRPr lang="sr-Latn-RS" dirty="0" smtClean="0"/>
          </a:p>
          <a:p>
            <a:r>
              <a:rPr lang="sr-Latn-RS" dirty="0" smtClean="0"/>
              <a:t>Relaksacija</a:t>
            </a:r>
            <a:r>
              <a:rPr lang="en-US" dirty="0" smtClean="0"/>
              <a:t>.</a:t>
            </a:r>
            <a:r>
              <a:rPr lang="sr-Latn-RS" dirty="0" smtClean="0"/>
              <a:t> 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Kako bi se generalizovala primena stečenih veština samoregulacije primenjuje se tehnika simuliranja realinih situacija i formulišu se samoinstrukcije koje mogu da se primene u različitim kontekstima. </a:t>
            </a:r>
          </a:p>
          <a:p>
            <a:endParaRPr lang="sr-Latn-RS" dirty="0" smtClean="0"/>
          </a:p>
          <a:p>
            <a:pPr algn="just"/>
            <a:r>
              <a:rPr lang="sr-Latn-RS" dirty="0" smtClean="0"/>
              <a:t>Ovaj oblik intervencije je namenjen osobama tipičnog razvoja i osobama sa lakom intelektualnom ometenošću. </a:t>
            </a:r>
          </a:p>
          <a:p>
            <a:endParaRPr lang="sr-Latn-RS" dirty="0" smtClean="0"/>
          </a:p>
          <a:p>
            <a:pPr algn="just"/>
            <a:r>
              <a:rPr lang="sr-Latn-RS" dirty="0" smtClean="0"/>
              <a:t>Trajanje efekata ovih oblika intervencije registrovano je i nakon 12 meseci.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Samoregulacija, anksioznost i agresija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ctr">
              <a:buNone/>
            </a:pPr>
            <a:r>
              <a:rPr lang="sr-Latn-RS" dirty="0" smtClean="0"/>
              <a:t>anksioznost – agresivno reagovanje </a:t>
            </a:r>
          </a:p>
          <a:p>
            <a:pPr algn="ctr">
              <a:buNone/>
            </a:pPr>
            <a:r>
              <a:rPr lang="sr-Latn-RS" dirty="0" smtClean="0"/>
              <a:t>(bidirekcioni odnosi)</a:t>
            </a:r>
          </a:p>
          <a:p>
            <a:pPr algn="ctr">
              <a:buNone/>
            </a:pPr>
            <a:endParaRPr lang="sr-Latn-RS" dirty="0" smtClean="0"/>
          </a:p>
          <a:p>
            <a:pPr algn="just"/>
            <a:r>
              <a:rPr lang="sr-Latn-RS" dirty="0" smtClean="0"/>
              <a:t>Kod dece sa intelektualnom ometenošću registrovan je viši nivo anksioznosti u poređenju sa njihovim vršnjacima tipičnog razvoja. Tokom odrastanja nivo anksioznosti se povećava što dovodi do teškoća u delovanju mehanizama samoregulacije.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Završetak procesa školovanja i promene u načinu stanovanja mogu biti izvor povećanja anksioznosti kod osoba sa intelektualnom ometenošću.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Samoregulacija, stres, anksioznost i agresija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Iako mladi tipičnog razvoja identifikuju više različitih izvora stresa, od vršnjaka sa intelektualnom ometenošću, osobe sa intelektualnom ometenošću su izoložene intenzivnijem doživljavaju stresa.</a:t>
            </a:r>
          </a:p>
          <a:p>
            <a:pPr algn="just"/>
            <a:endParaRPr lang="sr-Latn-RS" dirty="0" smtClean="0"/>
          </a:p>
          <a:p>
            <a:pPr algn="just"/>
            <a:r>
              <a:rPr lang="en-US" dirty="0" err="1" smtClean="0"/>
              <a:t>Socijalna</a:t>
            </a:r>
            <a:r>
              <a:rPr lang="en-US" dirty="0" smtClean="0"/>
              <a:t> </a:t>
            </a:r>
            <a:r>
              <a:rPr lang="en-US" dirty="0" err="1" smtClean="0"/>
              <a:t>anksioznost</a:t>
            </a:r>
            <a:r>
              <a:rPr lang="en-US" dirty="0" smtClean="0"/>
              <a:t>, </a:t>
            </a:r>
            <a:r>
              <a:rPr lang="en-US" dirty="0" err="1" smtClean="0"/>
              <a:t>socijalna</a:t>
            </a:r>
            <a:r>
              <a:rPr lang="en-US" dirty="0" smtClean="0"/>
              <a:t> </a:t>
            </a:r>
            <a:r>
              <a:rPr lang="en-US" dirty="0" err="1" smtClean="0"/>
              <a:t>fobija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poremećaj</a:t>
            </a:r>
            <a:r>
              <a:rPr lang="en-US" dirty="0" smtClean="0"/>
              <a:t> </a:t>
            </a:r>
            <a:r>
              <a:rPr lang="en-US" dirty="0" err="1" smtClean="0"/>
              <a:t>izbegavanja</a:t>
            </a:r>
            <a:r>
              <a:rPr lang="en-US" dirty="0" smtClean="0"/>
              <a:t> </a:t>
            </a:r>
            <a:endParaRPr lang="sr-Latn-RS" dirty="0" smtClean="0"/>
          </a:p>
          <a:p>
            <a:pPr algn="just">
              <a:buNone/>
            </a:pPr>
            <a:r>
              <a:rPr lang="sr-Latn-RS" dirty="0" smtClean="0"/>
              <a:t>  predstavlja patološki uvećan strah od odbacivanja, osude socijalnog okruženja i povezana je sa niskim samopoštovanjem.  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Osobe koje imaju socijalnu fobiju često su usamljene i depresivne, nisu istrajne u naporima da ostvare izabrani dugoročni cilj.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dirty="0" smtClean="0"/>
              <a:t>Povećanje nivoa doživljenog stresa se može povezati sa promenama na fiziološkom nivou i sa sadržajima koji dovode do napetosti i straha na kognitivno-emocionalnom nivou. </a:t>
            </a:r>
          </a:p>
          <a:p>
            <a:pPr>
              <a:buNone/>
            </a:pPr>
            <a:endParaRPr lang="sr-Latn-RS" dirty="0" smtClean="0"/>
          </a:p>
          <a:p>
            <a:pPr algn="just">
              <a:buNone/>
            </a:pPr>
            <a:r>
              <a:rPr lang="sr-Latn-RS" dirty="0" smtClean="0"/>
              <a:t>Tretman </a:t>
            </a:r>
            <a:r>
              <a:rPr lang="sr-Latn-RS" dirty="0" smtClean="0"/>
              <a:t>usmeren na snižavanje nivoa stresa obuhvata </a:t>
            </a:r>
            <a:r>
              <a:rPr lang="sr-Latn-RS" dirty="0" smtClean="0"/>
              <a:t>sport i rekreaciju kako </a:t>
            </a:r>
            <a:r>
              <a:rPr lang="sr-Latn-RS" dirty="0" smtClean="0"/>
              <a:t>bi se delovalo na fiziološke procese i usvajanje veština samoregulacije kojima se obezbeđuje uspešnije suočavanje sa stresorima i snižavanje doživljaja </a:t>
            </a:r>
            <a:r>
              <a:rPr lang="sr-Latn-RS" dirty="0" smtClean="0"/>
              <a:t>stresa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kognitivno-emocionalnom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sr-Latn-RS" dirty="0" smtClean="0"/>
              <a:t>. </a:t>
            </a:r>
            <a:endParaRPr lang="sr-Latn-RS" dirty="0" smtClean="0"/>
          </a:p>
          <a:p>
            <a:pPr algn="just">
              <a:buNone/>
            </a:pPr>
            <a:endParaRPr lang="sr-Latn-R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Samoregulacija, anksioznost i agresija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Kod osoba sa socijalnom anksioznošću prisutne su teškoće u realnoj proceni sopstvenog uspeha. One sebe mogu da doživljavaju neuspešnim, a da to ne odgovara proceni osoba sa kojima ostvaruju socijalne odnose.</a:t>
            </a:r>
          </a:p>
          <a:p>
            <a:pPr algn="just">
              <a:buNone/>
            </a:pPr>
            <a:r>
              <a:rPr lang="sr-Latn-RS" dirty="0" smtClean="0"/>
              <a:t> </a:t>
            </a:r>
            <a:endParaRPr lang="en-US" dirty="0" smtClean="0"/>
          </a:p>
          <a:p>
            <a:pPr algn="just"/>
            <a:r>
              <a:rPr lang="sr-Latn-RS" dirty="0" smtClean="0"/>
              <a:t>Osobe sa socijalnom fobijom prilikom uspostavljanja socijalnih interakcija očekuju neuspeh što dovodi do povećanja anksioznosti. One svoje kapacitete preterano usmeravaju na procese samopraćenja i samoevaluacije, tako da njihovo ponašanje gubi spontanost i može da deluje neobično. </a:t>
            </a:r>
          </a:p>
          <a:p>
            <a:endParaRPr lang="sr-Latn-R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3540"/>
            <a:ext cx="12192000" cy="2668044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3487" y="2772275"/>
            <a:ext cx="10565027" cy="137307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Mehani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zmi samoregulacije </a:t>
            </a:r>
            <a:br>
              <a:rPr lang="sr-Latn-RS" sz="3400" dirty="0" smtClean="0">
                <a:latin typeface="Arial Black" pitchFamily="34" charset="0"/>
                <a:cs typeface="Aharoni" pitchFamily="2" charset="-79"/>
              </a:rPr>
            </a:b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i socijalne veštine </a:t>
            </a:r>
            <a:br>
              <a:rPr lang="sr-Latn-RS" sz="3400" dirty="0" smtClean="0">
                <a:latin typeface="Arial Black" pitchFamily="34" charset="0"/>
                <a:cs typeface="Aharoni" pitchFamily="2" charset="-79"/>
              </a:rPr>
            </a:b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kod osoba sa 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intelektualnom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ometeno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šću</a:t>
            </a:r>
            <a:endParaRPr lang="en-US" sz="3400" dirty="0"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Samoregulacija, anksioznost i agresija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RS" dirty="0" smtClean="0"/>
              <a:t>Odnos nivoa stresa, socijalne anksioznosti, samopoštovanja, samopouzdanja i samoefikasnosti menja se u zavisnosti od socijalnog konteksta u kom se odvija interakcija.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Kod osoba sa IO teškoće u uspostavljanu socijalnih interakcija mogu biti povezane sa: otežanim prepoznavanjem očekivanja druge osobe, nedostatkom motivacije da se ponašanje uskladi sa socijalnim normama i deficitima u domenu samoregulacije.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Kod osoba sa intelektualnom ometenošću suočavanje sa stigmom i nastojanje da se „ostavi utisak” dugoročno mogu da dovedu do iscrpljivanja kapaciteta samoregulacije i pojave problematičnog ponašanja.  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Samoregulacija i socijalne veštine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Funkcionisanje</a:t>
            </a:r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zajednice</a:t>
            </a:r>
            <a:r>
              <a:rPr lang="en-US" dirty="0" smtClean="0"/>
              <a:t> ne bi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angažovanja</a:t>
            </a:r>
            <a:r>
              <a:rPr lang="en-US" dirty="0" smtClean="0"/>
              <a:t> </a:t>
            </a:r>
            <a:r>
              <a:rPr lang="en-US" dirty="0" err="1" smtClean="0"/>
              <a:t>kapaciteta</a:t>
            </a:r>
            <a:r>
              <a:rPr lang="en-US" dirty="0" smtClean="0"/>
              <a:t> </a:t>
            </a:r>
            <a:r>
              <a:rPr lang="en-US" dirty="0" err="1" smtClean="0"/>
              <a:t>samoregulacije</a:t>
            </a:r>
            <a:r>
              <a:rPr lang="en-US" dirty="0" smtClean="0"/>
              <a:t>.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Primena strategija samoregulacije ima protektivnu ulogu </a:t>
            </a:r>
            <a:r>
              <a:rPr lang="sr-Latn-RS" dirty="0" smtClean="0"/>
              <a:t>u </a:t>
            </a:r>
            <a:r>
              <a:rPr lang="sr-Latn-RS" dirty="0" smtClean="0"/>
              <a:t>procesu uspotavljanja socijalnih odnosa.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Usmeravanje pažnje na pozitivne emocije i ostvarene uspehe omogućava očuvanje samopoštovanja i motivacije za ostvarivanje socijalnih kontakata.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Samoregulacija i socijalne veštine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RS" dirty="0" smtClean="0"/>
              <a:t>Nivo samoregulacije predstavlja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sr-Latn-RS" dirty="0" smtClean="0"/>
              <a:t>prediktor</a:t>
            </a:r>
            <a:r>
              <a:rPr lang="en-US" dirty="0" smtClean="0"/>
              <a:t>a</a:t>
            </a:r>
            <a:r>
              <a:rPr lang="sr-Latn-RS" dirty="0" smtClean="0"/>
              <a:t> </a:t>
            </a:r>
            <a:r>
              <a:rPr lang="sr-Latn-RS" dirty="0" smtClean="0"/>
              <a:t>usvojenosti socijalnih veština kod osoba sa lakom intelektualnom ometenošću. Oko 60% varijanse rezultata na domenu </a:t>
            </a:r>
            <a:r>
              <a:rPr lang="sr-Latn-RS" dirty="0" smtClean="0"/>
              <a:t>Socijalizacij</a:t>
            </a:r>
            <a:r>
              <a:rPr lang="en-US" dirty="0" smtClean="0"/>
              <a:t>a</a:t>
            </a:r>
            <a:r>
              <a:rPr lang="sr-Latn-RS" dirty="0" smtClean="0"/>
              <a:t> </a:t>
            </a:r>
            <a:r>
              <a:rPr lang="sr-Latn-RS" dirty="0" smtClean="0"/>
              <a:t>objašnjeno je kapacitetima samoregulacije. </a:t>
            </a:r>
            <a:endParaRPr lang="en-U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Gotovo 40% varijanse rezultata na subskali za procenu nivoa usvojenosti socijalnih veština osoba sa umerenom intelektualnom ometenošću objašnjeno je kapacitetima regulacije aktivnosti psihomotorike i radne memorije.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Nivo IO, samoregulacija i socijalne veštine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Kod osoba sa nižim nivoima intelektualnog </a:t>
            </a:r>
            <a:r>
              <a:rPr lang="sr-Latn-RS" dirty="0" smtClean="0"/>
              <a:t>fu</a:t>
            </a:r>
            <a:r>
              <a:rPr lang="en-US" dirty="0" smtClean="0"/>
              <a:t>n</a:t>
            </a:r>
            <a:r>
              <a:rPr lang="sr-Latn-RS" dirty="0" smtClean="0"/>
              <a:t>kcionisanja </a:t>
            </a:r>
            <a:r>
              <a:rPr lang="sr-Latn-RS" dirty="0" smtClean="0"/>
              <a:t>kontrola psihmotorike je značajniji prediktor nivoa usvojenosti socijalnih veština nego kod osoba sa lakom intelektualnom ometenošću.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Od osoba sa lakom </a:t>
            </a:r>
            <a:r>
              <a:rPr lang="sr-Latn-RS" dirty="0" smtClean="0"/>
              <a:t>intelektualnom ometenošću </a:t>
            </a:r>
            <a:r>
              <a:rPr lang="sr-Latn-RS" dirty="0" smtClean="0"/>
              <a:t>očekuje se da uspešno odgovore na složenije zahteve socijalne sredine, tako da je nivo socijlnog funkcionisanja ovih osoba povezan sa različitim mehanizmima samoregulacije i više zavisi od šireg </a:t>
            </a:r>
            <a:r>
              <a:rPr lang="en-US" dirty="0" err="1" smtClean="0"/>
              <a:t>raspona</a:t>
            </a:r>
            <a:r>
              <a:rPr lang="sr-Latn-RS" dirty="0" smtClean="0"/>
              <a:t> </a:t>
            </a:r>
            <a:r>
              <a:rPr lang="sr-Latn-RS" dirty="0" smtClean="0"/>
              <a:t>veština samoregulacije.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Nivo IO, samoregulacija i socijalne veštine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osoba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umerenom</a:t>
            </a:r>
            <a:r>
              <a:rPr lang="en-US" dirty="0" smtClean="0"/>
              <a:t> </a:t>
            </a:r>
            <a:r>
              <a:rPr lang="en-US" dirty="0" err="1" smtClean="0"/>
              <a:t>intelektualnom</a:t>
            </a:r>
            <a:r>
              <a:rPr lang="en-US" dirty="0" smtClean="0"/>
              <a:t> </a:t>
            </a:r>
            <a:r>
              <a:rPr lang="en-US" dirty="0" err="1" smtClean="0"/>
              <a:t>ometeno</a:t>
            </a:r>
            <a:r>
              <a:rPr lang="sr-Latn-RS" dirty="0" smtClean="0"/>
              <a:t>šću e</a:t>
            </a:r>
            <a:r>
              <a:rPr lang="sr-Latn-RS" dirty="0" smtClean="0"/>
              <a:t>mocije se </a:t>
            </a:r>
            <a:r>
              <a:rPr lang="sr-Latn-RS" dirty="0" smtClean="0"/>
              <a:t>lako prenose u sferu aktivnosti psihomotorike, </a:t>
            </a:r>
            <a:r>
              <a:rPr lang="sr-Latn-RS" dirty="0" smtClean="0"/>
              <a:t>što za ovu populaciju </a:t>
            </a:r>
            <a:r>
              <a:rPr lang="sr-Latn-RS" dirty="0" smtClean="0"/>
              <a:t>zadatke zaustavljanja motorne aktivnosti na verbalni </a:t>
            </a:r>
            <a:r>
              <a:rPr lang="sr-Latn-RS" dirty="0" smtClean="0"/>
              <a:t>nalog čini teškim. </a:t>
            </a:r>
            <a:endParaRPr lang="sr-Latn-RS" dirty="0" smtClean="0"/>
          </a:p>
          <a:p>
            <a:pPr algn="just">
              <a:buNone/>
            </a:pPr>
            <a:endParaRPr lang="sr-Latn-RS" dirty="0" smtClean="0"/>
          </a:p>
          <a:p>
            <a:pPr algn="just"/>
            <a:r>
              <a:rPr lang="sr-Latn-RS" dirty="0" smtClean="0"/>
              <a:t>Kontrola motoričkih impulsivnih reakcija za ove osobe prestavlja značajan činilac uspešnog socijalnog funkcionisanja.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Nivo IO, samoregulacija i socijalne veštine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RS" dirty="0" smtClean="0"/>
              <a:t>Zadaci usporavanja psihomotorike su povezani sa internalizacijom pravila ponašanja dece TR na uzrastu od 4 do 5 godina.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Učestvovanje dece u sportsko edukativnim aktivnostima doprinosti unapređenju kapaciteta samoregulacije, uspešnijem usvajanju socijalnih veština,  povećanju nivoa samopoštovanja, a snižava i nivo depresije i anksioznosti.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Nivo IO, samoregulacija i socijalne veštine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Osoba može da zna koji oblici ponašanja nisu prihvatljivi u određenoj društvenoj zajednici, ali to na znači da ona ima kapacitete samoregulacije koji su neophodni da svoje ponašanje uskladi sa socijalnim okruženjem.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Ostvarivanje </a:t>
            </a:r>
            <a:r>
              <a:rPr lang="sr-Latn-RS" dirty="0" smtClean="0"/>
              <a:t>elementarnog nivoa samoregulacije značajnije je za socijalno funkcionisanje od IQ skora. </a:t>
            </a:r>
          </a:p>
          <a:p>
            <a:pPr algn="just"/>
            <a:endParaRPr lang="sr-Latn-RS" dirty="0" smtClean="0"/>
          </a:p>
          <a:p>
            <a:pPr algn="just"/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Nivo IO, samoregulacija i socijalne veštine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RS" dirty="0" smtClean="0"/>
              <a:t>Kod dece tipičnog razvoja već na uzrastu od 3 godine rezultati ostvareni na zadacima odlaganja zadovoljstva, kao i na zadacima </a:t>
            </a:r>
            <a:r>
              <a:rPr lang="sr-Latn-RS" i="1" dirty="0" smtClean="0"/>
              <a:t>Kornjača</a:t>
            </a:r>
            <a:r>
              <a:rPr lang="sr-Latn-RS" dirty="0" smtClean="0"/>
              <a:t> </a:t>
            </a:r>
            <a:r>
              <a:rPr lang="sr-Latn-RS" i="1" dirty="0" smtClean="0"/>
              <a:t>i zec</a:t>
            </a:r>
            <a:r>
              <a:rPr lang="sr-Latn-RS" dirty="0" smtClean="0"/>
              <a:t>, </a:t>
            </a:r>
            <a:r>
              <a:rPr lang="sr-Latn-RS" i="1" dirty="0" smtClean="0"/>
              <a:t>Kula</a:t>
            </a:r>
            <a:r>
              <a:rPr lang="sr-Latn-RS" dirty="0" smtClean="0"/>
              <a:t> i </a:t>
            </a:r>
            <a:r>
              <a:rPr lang="sr-Latn-RS" i="1" dirty="0" smtClean="0"/>
              <a:t>Šaptanje</a:t>
            </a:r>
            <a:r>
              <a:rPr lang="sr-Latn-RS" dirty="0" smtClean="0"/>
              <a:t> značajno koreliraju sa kapacitetima pažnje, inhibitorne kontrole i eksternalizovanih oblika problematičnog ponašanja.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Kod osoba sa intelektualnom ometenošću prisustvo poremećaja u ponašanju je češće u odnosu na populaciju osoba tipičnog razvoja.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Osobe sa intelektualnom ometenošću koje su sklonije agresivnim ispadima u ponašanju drugačije percipiraju informacije relevantne za uspostavljanje socijalnih interakcija. Češće ponašanje drugih osoba tumače kao neprijateljsko.</a:t>
            </a:r>
          </a:p>
          <a:p>
            <a:endParaRPr lang="sr-Latn-RS" dirty="0" smtClean="0"/>
          </a:p>
          <a:p>
            <a:endParaRPr lang="sr-Latn-R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TM00001032</Template>
  <TotalTime>977</TotalTime>
  <Words>1215</Words>
  <Application>Microsoft Office PowerPoint</Application>
  <PresentationFormat>Custom</PresentationFormat>
  <Paragraphs>101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TM04033917[[fn=Berlin]]_novariants</vt:lpstr>
      <vt:lpstr>Metodski pristupi u razvoju samoregulacije  kod osoba sa intelektualnom ometenošću</vt:lpstr>
      <vt:lpstr>Mehanizmi samoregulacije  i socijalne veštine  kod osoba sa  intelektualnom ometenošću</vt:lpstr>
      <vt:lpstr>Samoregulacija i socijalne veštine </vt:lpstr>
      <vt:lpstr>Samoregulacija i socijalne veštine</vt:lpstr>
      <vt:lpstr>Nivo IO, samoregulacija i socijalne veštine </vt:lpstr>
      <vt:lpstr>Nivo IO, samoregulacija i socijalne veštine </vt:lpstr>
      <vt:lpstr>Nivo IO, samoregulacija i socijalne veštine </vt:lpstr>
      <vt:lpstr>Nivo IO, samoregulacija i socijalne veštine </vt:lpstr>
      <vt:lpstr>Nivo IO, samoregulacija i socijalne veštine </vt:lpstr>
      <vt:lpstr>Instrumentalna agresija i samoregulacija</vt:lpstr>
      <vt:lpstr>Instrumentalna agresija i samoregulacija</vt:lpstr>
      <vt:lpstr>Samoregulacija emocija i agresija</vt:lpstr>
      <vt:lpstr>Regulisanje doživljaja stresa: </vt:lpstr>
      <vt:lpstr>Ublažavanje teškoća u uspostavljanju socijalnih odnosa</vt:lpstr>
      <vt:lpstr>Slide 15</vt:lpstr>
      <vt:lpstr>Samoregulacija, anksioznost i agresija </vt:lpstr>
      <vt:lpstr>Samoregulacija, stres, anksioznost i agresija </vt:lpstr>
      <vt:lpstr>Slide 18</vt:lpstr>
      <vt:lpstr>Samoregulacija, anksioznost i agresija </vt:lpstr>
      <vt:lpstr>Samoregulacija, anksioznost i agresija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</dc:creator>
  <cp:lastModifiedBy>unknown</cp:lastModifiedBy>
  <cp:revision>86</cp:revision>
  <dcterms:created xsi:type="dcterms:W3CDTF">2015-09-21T23:12:49Z</dcterms:created>
  <dcterms:modified xsi:type="dcterms:W3CDTF">2018-05-21T09:12:02Z</dcterms:modified>
</cp:coreProperties>
</file>